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63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F075E2-69B4-432A-AB45-0DF03DD423C1}" type="datetimeFigureOut">
              <a:rPr lang="pl-PL" smtClean="0"/>
              <a:pPr/>
              <a:t>04.03.2018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BD1658-8BF7-4347-B01A-2B959695ED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12043" y="162880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i="1" dirty="0">
                <a:latin typeface="Arial Narrow" panose="020B0606020202030204" pitchFamily="34" charset="0"/>
              </a:rPr>
              <a:t>Depresja wieku młodzieńczego</a:t>
            </a:r>
            <a:endParaRPr lang="pl-PL" sz="9600" dirty="0">
              <a:latin typeface="Arial Narrow" panose="020B0606020202030204" pitchFamily="34" charset="0"/>
            </a:endParaRPr>
          </a:p>
          <a:p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xmlns="" val="200305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4624"/>
            <a:ext cx="75608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 Narrow" panose="020B0606020202030204" pitchFamily="34" charset="0"/>
              </a:rPr>
              <a:t>Obrazy depresji u młodzieży</a:t>
            </a:r>
            <a:endParaRPr lang="pl-PL" sz="2400" dirty="0">
              <a:latin typeface="Arial Narrow" panose="020B0606020202030204" pitchFamily="34" charset="0"/>
            </a:endParaRPr>
          </a:p>
          <a:p>
            <a:r>
              <a:rPr lang="pl-PL" sz="2400" u="sng" dirty="0">
                <a:latin typeface="Arial Narrow" panose="020B0606020202030204" pitchFamily="34" charset="0"/>
              </a:rPr>
              <a:t>Postać apatyczno- abuliczna</a:t>
            </a:r>
            <a:r>
              <a:rPr lang="pl-PL" sz="2400" dirty="0">
                <a:latin typeface="Arial Narrow" panose="020B0606020202030204" pitchFamily="34" charset="0"/>
              </a:rPr>
              <a:t>, w której młody człowiek ulega wewnętrznemu rozprężeniu. Nic go nie interesuje, odczuwa pustkę i nudę, godzinami przesiaduje bezczynnie lub słucha muzyki. Nudę życia usiłuje przerwać przez odurzanie się, ekscesy seksualne lub zachowania niszczycielskie.</a:t>
            </a:r>
          </a:p>
          <a:p>
            <a:r>
              <a:rPr lang="pl-PL" sz="2400" u="sng" dirty="0">
                <a:latin typeface="Arial Narrow" panose="020B0606020202030204" pitchFamily="34" charset="0"/>
              </a:rPr>
              <a:t>Postać buntownicza</a:t>
            </a:r>
            <a:r>
              <a:rPr lang="pl-PL" sz="2400" dirty="0">
                <a:latin typeface="Arial Narrow" panose="020B0606020202030204" pitchFamily="34" charset="0"/>
              </a:rPr>
              <a:t>, z dużym ładunkiem gniewu i agresji. Wyładowywanie agresji na zewnątrz dokonuje się w formie gwałtownych reakcji lub cichej agresji (bierny opór). Gdy agresja nie może być wyładowana na zewnątrz, przekształca się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w </a:t>
            </a:r>
            <a:r>
              <a:rPr lang="pl-PL" sz="2400" dirty="0">
                <a:latin typeface="Arial Narrow" panose="020B0606020202030204" pitchFamily="34" charset="0"/>
              </a:rPr>
              <a:t>autoagresję (niszczenia własnej kariery życiowej, próby samobójcze, alkoholizm, narkomania, samookaleczanie).</a:t>
            </a:r>
          </a:p>
          <a:p>
            <a:r>
              <a:rPr lang="pl-PL" sz="2400" u="sng" dirty="0">
                <a:latin typeface="Arial Narrow" panose="020B0606020202030204" pitchFamily="34" charset="0"/>
              </a:rPr>
              <a:t>Postać rezygnacyjna</a:t>
            </a:r>
            <a:r>
              <a:rPr lang="pl-PL" sz="2400" dirty="0">
                <a:latin typeface="Arial Narrow" panose="020B0606020202030204" pitchFamily="34" charset="0"/>
              </a:rPr>
              <a:t>, w której dominuje lęk przed przyszłością, przewidywanie klęsk i niepowodzeń, poczucie bezradności i małej wartości własnej osoby. Efektem jest ograniczenie własnej aktywności do minimum.</a:t>
            </a:r>
          </a:p>
          <a:p>
            <a:r>
              <a:rPr lang="pl-PL" sz="2400" u="sng" dirty="0">
                <a:latin typeface="Arial Narrow" panose="020B0606020202030204" pitchFamily="34" charset="0"/>
              </a:rPr>
              <a:t>Postać labilną</a:t>
            </a:r>
            <a:r>
              <a:rPr lang="pl-PL" sz="2400" dirty="0">
                <a:latin typeface="Arial Narrow" panose="020B0606020202030204" pitchFamily="34" charset="0"/>
              </a:rPr>
              <a:t> charakteryzującą się dużą chwiejnością nastroju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o </a:t>
            </a:r>
            <a:r>
              <a:rPr lang="pl-PL" sz="2400" dirty="0">
                <a:latin typeface="Arial Narrow" panose="020B0606020202030204" pitchFamily="34" charset="0"/>
              </a:rPr>
              <a:t>dużej amplitudzie wahań (od chandry po wesołkowatość). 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05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332656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 </a:t>
            </a:r>
          </a:p>
          <a:p>
            <a:r>
              <a:rPr lang="pl-PL" sz="2400" b="1" dirty="0">
                <a:latin typeface="Arial Narrow" panose="020B0606020202030204" pitchFamily="34" charset="0"/>
              </a:rPr>
              <a:t>Według  Klasyfikacji zaburzeń psychicznych i zaburzeń zachowania w ICD- 10 do typowych objawów depresji zalicza się:</a:t>
            </a:r>
            <a:endParaRPr lang="pl-PL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obniżony nastrój,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utrata zainteresowań i przeżywania przyjemności,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apetytu i/ lub zmiana masy ciała min. 5%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w </a:t>
            </a:r>
            <a:r>
              <a:rPr lang="pl-PL" sz="2400" dirty="0">
                <a:latin typeface="Arial Narrow" panose="020B0606020202030204" pitchFamily="34" charset="0"/>
              </a:rPr>
              <a:t>ciągu miesiąca </a:t>
            </a:r>
            <a:r>
              <a:rPr lang="pl-PL" sz="2400" dirty="0" smtClean="0">
                <a:latin typeface="Arial Narrow" panose="020B0606020202030204" pitchFamily="34" charset="0"/>
              </a:rPr>
              <a:t>np</a:t>
            </a:r>
            <a:r>
              <a:rPr lang="pl-PL" sz="2400" dirty="0">
                <a:latin typeface="Arial Narrow" panose="020B0606020202030204" pitchFamily="34" charset="0"/>
              </a:rPr>
              <a:t>. chudnięcie),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snu (bezsenność lub nadmierna senność),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pobudzenie lub spowolnienie psychoruchowe,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męczliwość,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niska samoocena i poczucie winy,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koncentracji uwagi,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myśli o śmierci i/ lub próby samobójcze.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72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332656"/>
            <a:ext cx="74168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Do rozpoznania depresji trzeba stwierdzić obecność co najmniej 5 z podanych objawów, bez żadnej przyczyny somatycznej, przez okres nie krótszy niż 2 tygodnie.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Do poradni i szpitali trafiają młodzi ludzie najczęściej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z </a:t>
            </a:r>
            <a:r>
              <a:rPr lang="pl-PL" sz="2400" dirty="0">
                <a:latin typeface="Arial Narrow" panose="020B0606020202030204" pitchFamily="34" charset="0"/>
              </a:rPr>
              <a:t>zaburzeniami adaptacyjnymi i zaburzeniami zachowania, fobiami oraz anoreksją i bulimią.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Zaburzenia depresyjne leczy się </a:t>
            </a:r>
            <a:r>
              <a:rPr lang="pl-PL" sz="2400">
                <a:latin typeface="Arial Narrow" panose="020B0606020202030204" pitchFamily="34" charset="0"/>
              </a:rPr>
              <a:t>farmakologicznie </a:t>
            </a:r>
            <a:r>
              <a:rPr lang="pl-PL" sz="2400" smtClean="0">
                <a:latin typeface="Arial Narrow" panose="020B0606020202030204" pitchFamily="34" charset="0"/>
              </a:rPr>
              <a:t/>
            </a:r>
            <a:br>
              <a:rPr lang="pl-PL" sz="2400" smtClean="0">
                <a:latin typeface="Arial Narrow" panose="020B0606020202030204" pitchFamily="34" charset="0"/>
              </a:rPr>
            </a:br>
            <a:r>
              <a:rPr lang="pl-PL" sz="2400" smtClean="0">
                <a:latin typeface="Arial Narrow" panose="020B0606020202030204" pitchFamily="34" charset="0"/>
              </a:rPr>
              <a:t>i </a:t>
            </a:r>
            <a:r>
              <a:rPr lang="pl-PL" sz="2400" dirty="0">
                <a:latin typeface="Arial Narrow" panose="020B0606020202030204" pitchFamily="34" charset="0"/>
              </a:rPr>
              <a:t>psychologicznie. 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W leczeniu młodych osób niezbędne jest zaangażowanie całej rodziny, ich wsparcie i miłość, bo sama farmakologia jest niewystarczająca. </a:t>
            </a:r>
          </a:p>
          <a:p>
            <a:r>
              <a:rPr lang="pl-PL" sz="2400" b="1" i="1" dirty="0">
                <a:latin typeface="Arial Narrow" panose="020B0606020202030204" pitchFamily="34" charset="0"/>
              </a:rPr>
              <a:t>Światowa Organizacja Zdrowia przewiduje, że w 2020 roku depresja stanie się drugą najpoważniejszą przyczyną niepełnosprawności na świecie.</a:t>
            </a:r>
            <a:endParaRPr lang="pl-PL" sz="2400" dirty="0">
              <a:latin typeface="Arial Narrow" panose="020B0606020202030204" pitchFamily="34" charset="0"/>
            </a:endParaRPr>
          </a:p>
          <a:p>
            <a:r>
              <a:rPr lang="pl-PL" sz="2400" dirty="0">
                <a:latin typeface="Arial Narrow" panose="020B0606020202030204" pitchFamily="34" charset="0"/>
              </a:rPr>
              <a:t> </a:t>
            </a:r>
          </a:p>
          <a:p>
            <a:r>
              <a:rPr lang="pl-PL" sz="2400" i="1" dirty="0">
                <a:latin typeface="Arial Narrow" panose="020B0606020202030204" pitchFamily="34" charset="0"/>
              </a:rPr>
              <a:t>                        </a:t>
            </a:r>
            <a:r>
              <a:rPr lang="pl-PL" sz="2400" i="1" dirty="0" smtClean="0">
                <a:latin typeface="Arial Narrow" panose="020B0606020202030204" pitchFamily="34" charset="0"/>
              </a:rPr>
              <a:t>                                             Dziękuje </a:t>
            </a:r>
            <a:r>
              <a:rPr lang="pl-PL" sz="2400" i="1" dirty="0">
                <a:latin typeface="Arial Narrow" panose="020B0606020202030204" pitchFamily="34" charset="0"/>
              </a:rPr>
              <a:t>za uwagę.</a:t>
            </a:r>
            <a:endParaRPr lang="pl-PL" sz="2400" dirty="0">
              <a:latin typeface="Arial Narrow" panose="020B0606020202030204" pitchFamily="34" charset="0"/>
            </a:endParaRP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29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332656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Depresje należą do zaburzeń, w których dominującymi objawami są: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obniżony nastrój (smutek, rozpacz)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obniżony napęd (spowolnienia, apatia)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lęk i poczucie winy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 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Depresja młodzieńcza – dane statystyczne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  Według szacunkowych danych Światowej Organizacji Zdrowia (WHO) symptomy depresji przejawia: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0,3%</a:t>
            </a:r>
            <a:r>
              <a:rPr lang="pl-PL" sz="2400" dirty="0">
                <a:latin typeface="Arial Narrow" panose="020B0606020202030204" pitchFamily="34" charset="0"/>
              </a:rPr>
              <a:t> dzieci w wieku przedszkolnym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2%</a:t>
            </a:r>
            <a:r>
              <a:rPr lang="pl-PL" sz="2400" dirty="0">
                <a:latin typeface="Arial Narrow" panose="020B0606020202030204" pitchFamily="34" charset="0"/>
              </a:rPr>
              <a:t> dzieci w szkole podstawowej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4- 8 %</a:t>
            </a:r>
            <a:r>
              <a:rPr lang="pl-PL" sz="2400" dirty="0">
                <a:latin typeface="Arial Narrow" panose="020B0606020202030204" pitchFamily="34" charset="0"/>
              </a:rPr>
              <a:t> dorastających w grupie wiekowej 13- 18 lat (notuje się wysokie tendencje wzrostowe)</a:t>
            </a:r>
          </a:p>
          <a:p>
            <a:r>
              <a:rPr lang="pl-PL" sz="2400" i="1" dirty="0">
                <a:latin typeface="Arial Narrow" panose="020B0606020202030204" pitchFamily="34" charset="0"/>
              </a:rPr>
              <a:t>(dane dotyczą depresji zdiagnozowanej jako jednostkę chorobową)</a:t>
            </a:r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03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916832"/>
            <a:ext cx="72728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Epizody depresji w okresie dojrzewania zdarzają się stosunkowo często. Objawy depresji występują  dwukrotnie częściej u dorastających dziewcząt niż chłopców. </a:t>
            </a:r>
            <a:endParaRPr lang="pl-PL" sz="2400" dirty="0" smtClean="0">
              <a:latin typeface="Arial Narrow" panose="020B0606020202030204" pitchFamily="34" charset="0"/>
            </a:endParaRPr>
          </a:p>
          <a:p>
            <a:r>
              <a:rPr lang="pl-PL" sz="2400" dirty="0" smtClean="0">
                <a:latin typeface="Arial Narrow" panose="020B0606020202030204" pitchFamily="34" charset="0"/>
              </a:rPr>
              <a:t>Polskie </a:t>
            </a:r>
            <a:r>
              <a:rPr lang="pl-PL" sz="2400" dirty="0">
                <a:latin typeface="Arial Narrow" panose="020B0606020202030204" pitchFamily="34" charset="0"/>
              </a:rPr>
              <a:t>badania epidemiologiczne wskazują na ich rozpowszechnienie w populacji nastolatków </a:t>
            </a:r>
            <a:r>
              <a:rPr lang="pl-PL" sz="2400" b="1" dirty="0">
                <a:latin typeface="Arial Narrow" panose="020B0606020202030204" pitchFamily="34" charset="0"/>
              </a:rPr>
              <a:t>27- 54%</a:t>
            </a:r>
            <a:r>
              <a:rPr lang="pl-PL" sz="2400" dirty="0">
                <a:latin typeface="Arial Narrow" panose="020B0606020202030204" pitchFamily="34" charset="0"/>
              </a:rPr>
              <a:t>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w </a:t>
            </a:r>
            <a:r>
              <a:rPr lang="pl-PL" sz="2400" dirty="0">
                <a:latin typeface="Arial Narrow" panose="020B0606020202030204" pitchFamily="34" charset="0"/>
              </a:rPr>
              <a:t>zależności od fazy dojrzewania i środowiska wychowawczego.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8916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23528" y="260648"/>
            <a:ext cx="66967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 Narrow" panose="020B0606020202030204" pitchFamily="34" charset="0"/>
              </a:rPr>
              <a:t>Czynniki ryzyka depresji u nastolatków:</a:t>
            </a:r>
            <a:endParaRPr lang="pl-PL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stany lękowe, zaburzenia zachowania, nadużywanie substancji psychoaktywnych, zaburzenia odżywiania się,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wiek- końcowa faza okresu dojrzewania (15- 19 lat),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płeć żeńska,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posiadanie depresyjnych rodziców,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stresujące wydarzenia życiowe,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słaba osobowość i temperament. Niska samoocena, słaba samokontrola, brak kompetencji społecznych,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rozwód, separacja lub poważne konflikty między rodzicami,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dysfunkcyjny system wychowawczy,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ubogie relacje z rówieśnikami,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obniżenie osiągnięć szkolnych, trudności w nauce,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zmiany hormonalne w okresie pokwitania, zaburzenia snu.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47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332656"/>
            <a:ext cx="7416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Do końca lat sześćdziesiątych wielu psychiatrów kwestionowało występowanie zaburzeń depresyjnych u dzieci i młodzieży. 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       Wątpliwości biorą się stąd, że u dzieci i młodzieży przejawia się ona w odmienny sposób niż u dorosłych. Dorośli na ogół zdają sobie sprawę ze znacznego obniżenia nastroju i mówią</a:t>
            </a:r>
            <a:r>
              <a:rPr lang="pl-PL" sz="2400" dirty="0" smtClean="0">
                <a:latin typeface="Arial Narrow" panose="020B0606020202030204" pitchFamily="34" charset="0"/>
              </a:rPr>
              <a:t>,</a:t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 </a:t>
            </a:r>
            <a:r>
              <a:rPr lang="pl-PL" sz="2400" dirty="0">
                <a:latin typeface="Arial Narrow" panose="020B0606020202030204" pitchFamily="34" charset="0"/>
              </a:rPr>
              <a:t>że przeżywają smutek, rozpacz, niepokój.  Zwykle też analizują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i </a:t>
            </a:r>
            <a:r>
              <a:rPr lang="pl-PL" sz="2400" dirty="0">
                <a:latin typeface="Arial Narrow" panose="020B0606020202030204" pitchFamily="34" charset="0"/>
              </a:rPr>
              <a:t>podają przyczyny zmiany samopoczucia. 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     Młodzi ludzie rzadko potrafią określić precyzyjnie objawy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i </a:t>
            </a:r>
            <a:r>
              <a:rPr lang="pl-PL" sz="2400" dirty="0">
                <a:latin typeface="Arial Narrow" panose="020B0606020202030204" pitchFamily="34" charset="0"/>
              </a:rPr>
              <a:t>nazwać przeżywane emocje. Depresja uwidacznia się u nich raczej w psychosomatyce (zahamowanie, apatia). Słownie komunikują natomiast poczucie odrzucenia </a:t>
            </a:r>
            <a:r>
              <a:rPr lang="pl-PL" sz="2400" i="1" dirty="0">
                <a:latin typeface="Arial Narrow" panose="020B0606020202030204" pitchFamily="34" charset="0"/>
              </a:rPr>
              <a:t>(„nikt mnie nie kocha”, „nikomu na mnie nie zależy”</a:t>
            </a:r>
            <a:r>
              <a:rPr lang="pl-PL" sz="2400" dirty="0">
                <a:latin typeface="Arial Narrow" panose="020B0606020202030204" pitchFamily="34" charset="0"/>
              </a:rPr>
              <a:t>) lub ujemny obraz własnej osoby („</a:t>
            </a:r>
            <a:r>
              <a:rPr lang="pl-PL" sz="2400" i="1" dirty="0">
                <a:latin typeface="Arial Narrow" panose="020B0606020202030204" pitchFamily="34" charset="0"/>
              </a:rPr>
              <a:t>nie dam rady, jestem do niczego”</a:t>
            </a:r>
            <a:r>
              <a:rPr lang="pl-PL" sz="2400" dirty="0">
                <a:latin typeface="Arial Narrow" panose="020B0606020202030204" pitchFamily="34" charset="0"/>
              </a:rPr>
              <a:t>), a nie smutek.  Zazwyczaj też więcej w ich przeżyciach jest poczucia krzywdy niż poczucia winy.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55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48478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Depresja młodzieńcza bardzo często manifestuje się w postaci </a:t>
            </a:r>
            <a:r>
              <a:rPr lang="pl-PL" sz="2400" b="1" dirty="0">
                <a:latin typeface="Arial Narrow" panose="020B0606020202030204" pitchFamily="34" charset="0"/>
              </a:rPr>
              <a:t>zakamuflowanej, nie prostej</a:t>
            </a:r>
            <a:r>
              <a:rPr lang="pl-PL" sz="2400" dirty="0">
                <a:latin typeface="Arial Narrow" panose="020B0606020202030204" pitchFamily="34" charset="0"/>
              </a:rPr>
              <a:t>, np. poprzez: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łaknienia (w tym anoreksja, bulimia),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snu,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bóle głowy, bóle brzucha,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nadmierna męczliwość,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fobie ( np. fobia szkolna)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zachowania niszczycielskie.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31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04664"/>
            <a:ext cx="75608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 Narrow" panose="020B0606020202030204" pitchFamily="34" charset="0"/>
              </a:rPr>
              <a:t>Objawy depresji u dzieci i młodzieży</a:t>
            </a:r>
            <a:endParaRPr lang="pl-PL" sz="2400" dirty="0">
              <a:latin typeface="Arial Narrow" panose="020B0606020202030204" pitchFamily="34" charset="0"/>
            </a:endParaRPr>
          </a:p>
          <a:p>
            <a:r>
              <a:rPr lang="pl-PL" sz="2400" u="sng" dirty="0">
                <a:latin typeface="Arial Narrow" panose="020B0606020202030204" pitchFamily="34" charset="0"/>
              </a:rPr>
              <a:t>Na poziomie wewnętrznym:</a:t>
            </a:r>
            <a:endParaRPr lang="pl-PL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smutek, rozpacz,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poczucie beznadziejności,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pustka wewnętrzna,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lęk, niepokój,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niska samoocena,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niewiara we własne siły, brak poczucia sensu życia,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nuda,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brak wiary w przyszłość,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poczucie osamotnienia,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zagubienie,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słaba tolerancja na frustracje,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chwiejność emocji od euforii do rozpaczy,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gniew, złość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99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72728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>
                <a:latin typeface="Arial Narrow" panose="020B0606020202030204" pitchFamily="34" charset="0"/>
              </a:rPr>
              <a:t>Na poziomie zachowania się:</a:t>
            </a:r>
            <a:endParaRPr lang="pl-PL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bóle głowy,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zaburzenia łaknienia,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izolacja od otoczenia,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ciągłe zmęczenie,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niechęć do aktywności,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nie wywiązywanie się z obowiązków,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brak dbałości o wygląd, higienę,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brak zainteresowania otoczeniem, życiem,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roztargnienie, rozproszenie,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ucieczka do świata fantazji, Internetu,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odurzanie się alkoholem, narkotykami, lekami,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niepokój ruchowy,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złośliwość wobec otoczenia,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Arial Narrow" panose="020B0606020202030204" pitchFamily="34" charset="0"/>
              </a:rPr>
              <a:t>drażliwość, dysforia, napady wściekłości,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samookaleczanie się,</a:t>
            </a:r>
            <a:endParaRPr lang="pl-PL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b="1" dirty="0">
                <a:latin typeface="Arial Narrow" panose="020B0606020202030204" pitchFamily="34" charset="0"/>
              </a:rPr>
              <a:t>próby samobójcze, samobójstwa dokonane.</a:t>
            </a:r>
            <a:endParaRPr lang="pl-PL" sz="2400" dirty="0">
              <a:latin typeface="Arial Narrow" panose="020B0606020202030204" pitchFamily="34" charset="0"/>
            </a:endParaRP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04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620688"/>
            <a:ext cx="7416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Narrow" panose="020B0606020202030204" pitchFamily="34" charset="0"/>
              </a:rPr>
              <a:t>Nietypowość symptomów depresyjnych u młodzieży skłoniła do wprowadzenia, paradoksalnego- z pozoru- określenia</a:t>
            </a:r>
            <a:r>
              <a:rPr lang="pl-PL" sz="2400" b="1" dirty="0">
                <a:latin typeface="Arial Narrow" panose="020B0606020202030204" pitchFamily="34" charset="0"/>
              </a:rPr>
              <a:t> depresja bez depresji.</a:t>
            </a:r>
            <a:endParaRPr lang="pl-PL" sz="2400" dirty="0">
              <a:latin typeface="Arial Narrow" panose="020B0606020202030204" pitchFamily="34" charset="0"/>
            </a:endParaRPr>
          </a:p>
          <a:p>
            <a:r>
              <a:rPr lang="pl-PL" sz="2400" dirty="0">
                <a:latin typeface="Arial Narrow" panose="020B0606020202030204" pitchFamily="34" charset="0"/>
              </a:rPr>
              <a:t>Nie wszystkie w/w objawy muszą świadczyć o depresji. </a:t>
            </a:r>
            <a:endParaRPr lang="pl-PL" sz="2400" dirty="0" smtClean="0">
              <a:latin typeface="Arial Narrow" panose="020B0606020202030204" pitchFamily="34" charset="0"/>
            </a:endParaRPr>
          </a:p>
          <a:p>
            <a:r>
              <a:rPr lang="pl-PL" sz="2400" dirty="0" smtClean="0">
                <a:latin typeface="Arial Narrow" panose="020B0606020202030204" pitchFamily="34" charset="0"/>
              </a:rPr>
              <a:t>Nie </a:t>
            </a:r>
            <a:r>
              <a:rPr lang="pl-PL" sz="2400" dirty="0">
                <a:latin typeface="Arial Narrow" panose="020B0606020202030204" pitchFamily="34" charset="0"/>
              </a:rPr>
              <a:t>wszystkie muszą więc niepokoić ponieważ w naturalnym rozwoju dziecka zdarzają się różne okresy jego aktywności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i </a:t>
            </a:r>
            <a:r>
              <a:rPr lang="pl-PL" sz="2400" dirty="0">
                <a:latin typeface="Arial Narrow" panose="020B0606020202030204" pitchFamily="34" charset="0"/>
              </a:rPr>
              <a:t>zachowania. Niektóre wiążą się z „burzą hormonów”, inne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z </a:t>
            </a:r>
            <a:r>
              <a:rPr lang="pl-PL" sz="2400" dirty="0">
                <a:latin typeface="Arial Narrow" panose="020B0606020202030204" pitchFamily="34" charset="0"/>
              </a:rPr>
              <a:t>przejściowymi problemami właściwymi do wieku np. młodzieńcza miłość. 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U dzieci, zwłaszcza w młodszym wieku szkolnym, często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w </a:t>
            </a:r>
            <a:r>
              <a:rPr lang="pl-PL" sz="2400" dirty="0">
                <a:latin typeface="Arial Narrow" panose="020B0606020202030204" pitchFamily="34" charset="0"/>
              </a:rPr>
              <a:t>obrazie depresji dominuje niepokój, a nie apatia, objawiający się rozdrażnieniem, rozproszeniem uwagi i nadmierną aktywnością bez przerw na odpoczynek. </a:t>
            </a:r>
            <a:r>
              <a:rPr lang="pl-PL" sz="2400" b="1" dirty="0">
                <a:latin typeface="Arial Narrow" panose="020B0606020202030204" pitchFamily="34" charset="0"/>
              </a:rPr>
              <a:t>W wielu przypadkach specjaliści błędnie więc rozpoznają ADHD zamiast depresji</a:t>
            </a:r>
            <a:r>
              <a:rPr lang="pl-PL" sz="2400" dirty="0">
                <a:latin typeface="Arial Narrow" panose="020B0606020202030204" pitchFamily="34" charset="0"/>
              </a:rPr>
              <a:t>.</a:t>
            </a:r>
          </a:p>
          <a:p>
            <a:endParaRPr 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43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>
        <p:wipe/>
      </p:transition>
    </mc:Choice>
    <mc:Fallback>
      <p:transition spd="slow" advClick="0">
        <p:wip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562</Words>
  <Application>Microsoft Office PowerPoint</Application>
  <PresentationFormat>Pokaz na ekranie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EFTE</dc:creator>
  <cp:lastModifiedBy>Renata Osuchowska</cp:lastModifiedBy>
  <cp:revision>3</cp:revision>
  <dcterms:created xsi:type="dcterms:W3CDTF">2014-02-16T18:42:38Z</dcterms:created>
  <dcterms:modified xsi:type="dcterms:W3CDTF">2018-03-04T18:25:22Z</dcterms:modified>
</cp:coreProperties>
</file>